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rittany" panose="020B0604020202020204" charset="0"/>
      <p:regular r:id="rId12"/>
    </p:embeddedFont>
    <p:embeddedFont>
      <p:font typeface="Calmius Sans High" panose="020B0604020202020204" charset="0"/>
      <p:regular r:id="rId13"/>
    </p:embeddedFont>
    <p:embeddedFont>
      <p:font typeface="Helios Extended Bold" panose="020B0604020202020204" charset="0"/>
      <p:regular r:id="rId14"/>
    </p:embeddedFont>
    <p:embeddedFont>
      <p:font typeface="Public Sans" panose="020B0604020202020204" charset="0"/>
      <p:regular r:id="rId15"/>
    </p:embeddedFont>
    <p:embeddedFont>
      <p:font typeface="Public Sans Bold" panose="020B0604020202020204" charset="0"/>
      <p:regular r:id="rId16"/>
    </p:embeddedFont>
    <p:embeddedFont>
      <p:font typeface="Telegraf"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2100" y="11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ED7D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ECE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16"/>
                </a:lnSpc>
              </a:pPr>
              <a:endParaRPr/>
            </a:p>
          </p:txBody>
        </p:sp>
      </p:grpSp>
      <p:sp>
        <p:nvSpPr>
          <p:cNvPr id="5" name="Freeform 5"/>
          <p:cNvSpPr/>
          <p:nvPr/>
        </p:nvSpPr>
        <p:spPr>
          <a:xfrm>
            <a:off x="-872893" y="8018413"/>
            <a:ext cx="5433770" cy="2479775"/>
          </a:xfrm>
          <a:custGeom>
            <a:avLst/>
            <a:gdLst/>
            <a:ahLst/>
            <a:cxnLst/>
            <a:rect l="l" t="t" r="r" b="b"/>
            <a:pathLst>
              <a:path w="5433770" h="2479775">
                <a:moveTo>
                  <a:pt x="0" y="0"/>
                </a:moveTo>
                <a:lnTo>
                  <a:pt x="5433769" y="0"/>
                </a:lnTo>
                <a:lnTo>
                  <a:pt x="5433769" y="2479774"/>
                </a:lnTo>
                <a:lnTo>
                  <a:pt x="0" y="2479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940435" y="1338390"/>
            <a:ext cx="6084732" cy="4114800"/>
          </a:xfrm>
          <a:custGeom>
            <a:avLst/>
            <a:gdLst/>
            <a:ahLst/>
            <a:cxnLst/>
            <a:rect l="l" t="t" r="r" b="b"/>
            <a:pathLst>
              <a:path w="6084732" h="4114800">
                <a:moveTo>
                  <a:pt x="0" y="0"/>
                </a:moveTo>
                <a:lnTo>
                  <a:pt x="6084732" y="0"/>
                </a:lnTo>
                <a:lnTo>
                  <a:pt x="60847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028700"/>
            <a:ext cx="8229600" cy="82296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6299" t="-14722" r="-90985" b="-36291"/>
              </a:stretch>
            </a:blipFill>
          </p:spPr>
        </p:sp>
      </p:grpSp>
      <p:sp>
        <p:nvSpPr>
          <p:cNvPr id="9" name="TextBox 9"/>
          <p:cNvSpPr txBox="1"/>
          <p:nvPr/>
        </p:nvSpPr>
        <p:spPr>
          <a:xfrm>
            <a:off x="15086062" y="1028700"/>
            <a:ext cx="2173238" cy="269304"/>
          </a:xfrm>
          <a:prstGeom prst="rect">
            <a:avLst/>
          </a:prstGeom>
        </p:spPr>
        <p:txBody>
          <a:bodyPr wrap="square" lIns="0" tIns="0" rIns="0" bIns="0" rtlCol="0" anchor="t">
            <a:spAutoFit/>
          </a:bodyPr>
          <a:lstStyle/>
          <a:p>
            <a:pPr algn="ctr">
              <a:lnSpc>
                <a:spcPts val="2087"/>
              </a:lnSpc>
            </a:pPr>
            <a:r>
              <a:rPr lang="en-US" sz="1932" dirty="0">
                <a:solidFill>
                  <a:srgbClr val="1D1D1D"/>
                </a:solidFill>
                <a:latin typeface="Helios Extended Bold"/>
              </a:rPr>
              <a:t>F. KOLODZIEJ</a:t>
            </a:r>
          </a:p>
        </p:txBody>
      </p:sp>
      <p:sp>
        <p:nvSpPr>
          <p:cNvPr id="10" name="Freeform 10"/>
          <p:cNvSpPr/>
          <p:nvPr/>
        </p:nvSpPr>
        <p:spPr>
          <a:xfrm>
            <a:off x="15678223" y="1418520"/>
            <a:ext cx="1138163" cy="1310737"/>
          </a:xfrm>
          <a:custGeom>
            <a:avLst/>
            <a:gdLst/>
            <a:ahLst/>
            <a:cxnLst/>
            <a:rect l="l" t="t" r="r" b="b"/>
            <a:pathLst>
              <a:path w="1138163" h="1310737">
                <a:moveTo>
                  <a:pt x="0" y="0"/>
                </a:moveTo>
                <a:lnTo>
                  <a:pt x="1138164" y="0"/>
                </a:lnTo>
                <a:lnTo>
                  <a:pt x="1138164" y="1310737"/>
                </a:lnTo>
                <a:lnTo>
                  <a:pt x="0" y="1310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4860422" y="2826388"/>
            <a:ext cx="2773766" cy="292688"/>
          </a:xfrm>
          <a:prstGeom prst="rect">
            <a:avLst/>
          </a:prstGeom>
        </p:spPr>
        <p:txBody>
          <a:bodyPr lIns="0" tIns="0" rIns="0" bIns="0" rtlCol="0" anchor="t">
            <a:spAutoFit/>
          </a:bodyPr>
          <a:lstStyle/>
          <a:p>
            <a:pPr algn="ctr">
              <a:lnSpc>
                <a:spcPts val="2117"/>
              </a:lnSpc>
            </a:pPr>
            <a:r>
              <a:rPr lang="en-US" sz="1764" spc="181">
                <a:solidFill>
                  <a:srgbClr val="1D1D1D"/>
                </a:solidFill>
                <a:latin typeface="Telegraf"/>
              </a:rPr>
              <a:t>IMMOBILIEN</a:t>
            </a:r>
          </a:p>
        </p:txBody>
      </p:sp>
      <p:sp>
        <p:nvSpPr>
          <p:cNvPr id="12" name="TextBox 12"/>
          <p:cNvSpPr txBox="1"/>
          <p:nvPr/>
        </p:nvSpPr>
        <p:spPr>
          <a:xfrm>
            <a:off x="10791033" y="6611493"/>
            <a:ext cx="6468267" cy="2646807"/>
          </a:xfrm>
          <a:prstGeom prst="rect">
            <a:avLst/>
          </a:prstGeom>
        </p:spPr>
        <p:txBody>
          <a:bodyPr lIns="0" tIns="0" rIns="0" bIns="0" rtlCol="0" anchor="t">
            <a:spAutoFit/>
          </a:bodyPr>
          <a:lstStyle/>
          <a:p>
            <a:pPr algn="l">
              <a:lnSpc>
                <a:spcPts val="6623"/>
              </a:lnSpc>
              <a:spcBef>
                <a:spcPct val="0"/>
              </a:spcBef>
            </a:pPr>
            <a:r>
              <a:rPr lang="en-US" sz="7199" u="none" strike="noStrike" spc="-230" dirty="0" err="1">
                <a:solidFill>
                  <a:srgbClr val="000000"/>
                </a:solidFill>
                <a:latin typeface="Calmius Sans High"/>
              </a:rPr>
              <a:t>Ihr</a:t>
            </a:r>
            <a:r>
              <a:rPr lang="en-US" sz="7199" u="none" strike="noStrike" spc="-230" dirty="0">
                <a:solidFill>
                  <a:srgbClr val="000000"/>
                </a:solidFill>
                <a:latin typeface="Calmius Sans High"/>
              </a:rPr>
              <a:t> Partner, </a:t>
            </a:r>
          </a:p>
          <a:p>
            <a:pPr marL="0" lvl="1" indent="0" algn="l">
              <a:lnSpc>
                <a:spcPts val="6623"/>
              </a:lnSpc>
              <a:spcBef>
                <a:spcPct val="0"/>
              </a:spcBef>
            </a:pPr>
            <a:r>
              <a:rPr lang="en-US" sz="7199" u="none" strike="noStrike" spc="-230" dirty="0" err="1">
                <a:solidFill>
                  <a:srgbClr val="000000"/>
                </a:solidFill>
                <a:latin typeface="Calmius Sans High"/>
              </a:rPr>
              <a:t>wenn</a:t>
            </a:r>
            <a:r>
              <a:rPr lang="en-US" sz="7199" u="none" strike="noStrike" spc="-230" dirty="0">
                <a:solidFill>
                  <a:srgbClr val="000000"/>
                </a:solidFill>
                <a:latin typeface="Calmius Sans High"/>
              </a:rPr>
              <a:t> es um </a:t>
            </a:r>
            <a:r>
              <a:rPr lang="en-US" sz="7199" u="none" strike="noStrike" spc="-230" dirty="0" err="1">
                <a:solidFill>
                  <a:srgbClr val="000000"/>
                </a:solidFill>
                <a:latin typeface="Calmius Sans High"/>
              </a:rPr>
              <a:t>Immobilien</a:t>
            </a:r>
            <a:r>
              <a:rPr lang="en-US" sz="7199" u="none" strike="noStrike" spc="-230" dirty="0">
                <a:solidFill>
                  <a:srgbClr val="000000"/>
                </a:solidFill>
                <a:latin typeface="Calmius Sans High"/>
              </a:rPr>
              <a:t> </a:t>
            </a:r>
            <a:r>
              <a:rPr lang="en-US" sz="7199" u="none" strike="noStrike" spc="-230" dirty="0" err="1">
                <a:solidFill>
                  <a:srgbClr val="000000"/>
                </a:solidFill>
                <a:latin typeface="Calmius Sans High"/>
              </a:rPr>
              <a:t>geht</a:t>
            </a:r>
            <a:endParaRPr lang="en-US" sz="7199" u="none" strike="noStrike" spc="-230" dirty="0">
              <a:solidFill>
                <a:srgbClr val="000000"/>
              </a:solidFill>
              <a:latin typeface="Calmius Sans Hig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grpSp>
        <p:nvGrpSpPr>
          <p:cNvPr id="2" name="Group 2"/>
          <p:cNvGrpSpPr/>
          <p:nvPr/>
        </p:nvGrpSpPr>
        <p:grpSpPr>
          <a:xfrm>
            <a:off x="13139203" y="0"/>
            <a:ext cx="5148797" cy="10330601"/>
            <a:chOff x="0" y="0"/>
            <a:chExt cx="1356062" cy="2720817"/>
          </a:xfrm>
        </p:grpSpPr>
        <p:sp>
          <p:nvSpPr>
            <p:cNvPr id="3" name="Freeform 3"/>
            <p:cNvSpPr/>
            <p:nvPr/>
          </p:nvSpPr>
          <p:spPr>
            <a:xfrm>
              <a:off x="0" y="0"/>
              <a:ext cx="1356062" cy="2720817"/>
            </a:xfrm>
            <a:custGeom>
              <a:avLst/>
              <a:gdLst/>
              <a:ahLst/>
              <a:cxnLst/>
              <a:rect l="l" t="t" r="r" b="b"/>
              <a:pathLst>
                <a:path w="1356062" h="2720817">
                  <a:moveTo>
                    <a:pt x="0" y="0"/>
                  </a:moveTo>
                  <a:lnTo>
                    <a:pt x="1356062" y="0"/>
                  </a:lnTo>
                  <a:lnTo>
                    <a:pt x="1356062" y="2720817"/>
                  </a:lnTo>
                  <a:lnTo>
                    <a:pt x="0" y="2720817"/>
                  </a:lnTo>
                  <a:close/>
                </a:path>
              </a:pathLst>
            </a:custGeom>
            <a:solidFill>
              <a:srgbClr val="BED7D1"/>
            </a:solidFill>
          </p:spPr>
        </p:sp>
        <p:sp>
          <p:nvSpPr>
            <p:cNvPr id="4" name="TextBox 4"/>
            <p:cNvSpPr txBox="1"/>
            <p:nvPr/>
          </p:nvSpPr>
          <p:spPr>
            <a:xfrm>
              <a:off x="0" y="-38100"/>
              <a:ext cx="1356062" cy="2758917"/>
            </a:xfrm>
            <a:prstGeom prst="rect">
              <a:avLst/>
            </a:prstGeom>
          </p:spPr>
          <p:txBody>
            <a:bodyPr lIns="50800" tIns="50800" rIns="50800" bIns="50800" rtlCol="0" anchor="ctr"/>
            <a:lstStyle/>
            <a:p>
              <a:pPr algn="ctr">
                <a:lnSpc>
                  <a:spcPts val="3016"/>
                </a:lnSpc>
              </a:pPr>
              <a:endParaRPr/>
            </a:p>
          </p:txBody>
        </p:sp>
      </p:grpSp>
      <p:grpSp>
        <p:nvGrpSpPr>
          <p:cNvPr id="5" name="Group 5"/>
          <p:cNvGrpSpPr/>
          <p:nvPr/>
        </p:nvGrpSpPr>
        <p:grpSpPr>
          <a:xfrm>
            <a:off x="14176351" y="4474920"/>
            <a:ext cx="3074501" cy="2836390"/>
            <a:chOff x="0" y="0"/>
            <a:chExt cx="4099335" cy="3781853"/>
          </a:xfrm>
        </p:grpSpPr>
        <p:sp>
          <p:nvSpPr>
            <p:cNvPr id="6" name="TextBox 6"/>
            <p:cNvSpPr txBox="1"/>
            <p:nvPr/>
          </p:nvSpPr>
          <p:spPr>
            <a:xfrm>
              <a:off x="664388" y="0"/>
              <a:ext cx="2770559" cy="1127676"/>
            </a:xfrm>
            <a:prstGeom prst="rect">
              <a:avLst/>
            </a:prstGeom>
          </p:spPr>
          <p:txBody>
            <a:bodyPr lIns="0" tIns="0" rIns="0" bIns="0" rtlCol="0" anchor="t">
              <a:spAutoFit/>
            </a:bodyPr>
            <a:lstStyle/>
            <a:p>
              <a:pPr algn="ctr">
                <a:lnSpc>
                  <a:spcPts val="2313"/>
                </a:lnSpc>
              </a:pPr>
              <a:r>
                <a:rPr lang="en-US" sz="2142">
                  <a:solidFill>
                    <a:srgbClr val="1D1D1D"/>
                  </a:solidFill>
                  <a:latin typeface="Helios Extended Bold"/>
                </a:rPr>
                <a:t>F. KOLODZIEJ</a:t>
              </a:r>
            </a:p>
          </p:txBody>
        </p:sp>
        <p:sp>
          <p:nvSpPr>
            <p:cNvPr id="7" name="Freeform 7"/>
            <p:cNvSpPr/>
            <p:nvPr/>
          </p:nvSpPr>
          <p:spPr>
            <a:xfrm>
              <a:off x="1208624" y="1268608"/>
              <a:ext cx="1682086" cy="1937132"/>
            </a:xfrm>
            <a:custGeom>
              <a:avLst/>
              <a:gdLst/>
              <a:ahLst/>
              <a:cxnLst/>
              <a:rect l="l" t="t" r="r" b="b"/>
              <a:pathLst>
                <a:path w="1682086" h="1937132">
                  <a:moveTo>
                    <a:pt x="0" y="0"/>
                  </a:moveTo>
                  <a:lnTo>
                    <a:pt x="1682087" y="0"/>
                  </a:lnTo>
                  <a:lnTo>
                    <a:pt x="1682087" y="1937132"/>
                  </a:lnTo>
                  <a:lnTo>
                    <a:pt x="0" y="1937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0" y="3353421"/>
              <a:ext cx="4099335" cy="428432"/>
            </a:xfrm>
            <a:prstGeom prst="rect">
              <a:avLst/>
            </a:prstGeom>
          </p:spPr>
          <p:txBody>
            <a:bodyPr lIns="0" tIns="0" rIns="0" bIns="0" rtlCol="0" anchor="t">
              <a:spAutoFit/>
            </a:bodyPr>
            <a:lstStyle/>
            <a:p>
              <a:pPr algn="ctr">
                <a:lnSpc>
                  <a:spcPts val="2347"/>
                </a:lnSpc>
              </a:pPr>
              <a:r>
                <a:rPr lang="en-US" sz="1955" spc="201">
                  <a:solidFill>
                    <a:srgbClr val="1D1D1D"/>
                  </a:solidFill>
                  <a:latin typeface="Telegraf"/>
                </a:rPr>
                <a:t>IMMOBILIEN</a:t>
              </a:r>
            </a:p>
          </p:txBody>
        </p:sp>
      </p:grpSp>
      <p:sp>
        <p:nvSpPr>
          <p:cNvPr id="9" name="Freeform 9"/>
          <p:cNvSpPr/>
          <p:nvPr/>
        </p:nvSpPr>
        <p:spPr>
          <a:xfrm>
            <a:off x="4740327" y="3844161"/>
            <a:ext cx="5300302" cy="6894701"/>
          </a:xfrm>
          <a:custGeom>
            <a:avLst/>
            <a:gdLst/>
            <a:ahLst/>
            <a:cxnLst/>
            <a:rect l="l" t="t" r="r" b="b"/>
            <a:pathLst>
              <a:path w="5300302" h="6894701">
                <a:moveTo>
                  <a:pt x="0" y="0"/>
                </a:moveTo>
                <a:lnTo>
                  <a:pt x="5300302" y="0"/>
                </a:lnTo>
                <a:lnTo>
                  <a:pt x="5300302" y="6894702"/>
                </a:lnTo>
                <a:lnTo>
                  <a:pt x="0" y="6894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028700" y="990600"/>
            <a:ext cx="8115300" cy="2192655"/>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Auf der letzten Seite fasst du deine Kontaktinformationen zusammen und beschreibst, was die nächsten Schritte sind. Du kannst auch gerne etwas über dich beziehungsweise dein Unternehmen erzählen – zum Beispiel wie lange du bereits im Geschäft bist, worauf genau du dich spezialisiert hast, wie genau der Prozess ablaufen wird, was für Dienstleistungen du anbietest und was genau dein Versprechen ist. Du kannst gerne auch eine positive Kundenbewertung einfügen.</a:t>
            </a:r>
          </a:p>
        </p:txBody>
      </p:sp>
      <p:sp>
        <p:nvSpPr>
          <p:cNvPr id="11" name="TextBox 11"/>
          <p:cNvSpPr txBox="1"/>
          <p:nvPr/>
        </p:nvSpPr>
        <p:spPr>
          <a:xfrm>
            <a:off x="13595588" y="7327265"/>
            <a:ext cx="4236027" cy="549910"/>
          </a:xfrm>
          <a:prstGeom prst="rect">
            <a:avLst/>
          </a:prstGeom>
        </p:spPr>
        <p:txBody>
          <a:bodyPr lIns="0" tIns="0" rIns="0" bIns="0" rtlCol="0" anchor="t">
            <a:spAutoFit/>
          </a:bodyPr>
          <a:lstStyle/>
          <a:p>
            <a:pPr algn="ctr">
              <a:lnSpc>
                <a:spcPts val="2240"/>
              </a:lnSpc>
            </a:pPr>
            <a:r>
              <a:rPr lang="en-US" sz="1600">
                <a:solidFill>
                  <a:srgbClr val="000000"/>
                </a:solidFill>
                <a:latin typeface="Public Sans"/>
              </a:rPr>
              <a:t>F. Kolodziej</a:t>
            </a:r>
          </a:p>
          <a:p>
            <a:pPr algn="ctr">
              <a:lnSpc>
                <a:spcPts val="2240"/>
              </a:lnSpc>
            </a:pPr>
            <a:r>
              <a:rPr lang="en-US" sz="1600">
                <a:solidFill>
                  <a:srgbClr val="000000"/>
                </a:solidFill>
                <a:latin typeface="Public Sans"/>
              </a:rPr>
              <a:t>Imprint</a:t>
            </a:r>
          </a:p>
        </p:txBody>
      </p:sp>
      <p:sp>
        <p:nvSpPr>
          <p:cNvPr id="12" name="Freeform 12"/>
          <p:cNvSpPr/>
          <p:nvPr/>
        </p:nvSpPr>
        <p:spPr>
          <a:xfrm rot="-7618931">
            <a:off x="9313727" y="6162830"/>
            <a:ext cx="4946415" cy="2257364"/>
          </a:xfrm>
          <a:custGeom>
            <a:avLst/>
            <a:gdLst/>
            <a:ahLst/>
            <a:cxnLst/>
            <a:rect l="l" t="t" r="r" b="b"/>
            <a:pathLst>
              <a:path w="4946415" h="2257364">
                <a:moveTo>
                  <a:pt x="0" y="0"/>
                </a:moveTo>
                <a:lnTo>
                  <a:pt x="4946415" y="0"/>
                </a:lnTo>
                <a:lnTo>
                  <a:pt x="4946415" y="2257364"/>
                </a:lnTo>
                <a:lnTo>
                  <a:pt x="0" y="2257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sp>
        <p:nvSpPr>
          <p:cNvPr id="2" name="Freeform 2"/>
          <p:cNvSpPr/>
          <p:nvPr/>
        </p:nvSpPr>
        <p:spPr>
          <a:xfrm>
            <a:off x="0" y="0"/>
            <a:ext cx="8664796" cy="10287000"/>
          </a:xfrm>
          <a:custGeom>
            <a:avLst/>
            <a:gdLst/>
            <a:ahLst/>
            <a:cxnLst/>
            <a:rect l="l" t="t" r="r" b="b"/>
            <a:pathLst>
              <a:path w="8664796" h="10287000">
                <a:moveTo>
                  <a:pt x="0" y="0"/>
                </a:moveTo>
                <a:lnTo>
                  <a:pt x="8664796" y="0"/>
                </a:lnTo>
                <a:lnTo>
                  <a:pt x="8664796" y="10287000"/>
                </a:lnTo>
                <a:lnTo>
                  <a:pt x="0" y="10287000"/>
                </a:lnTo>
                <a:lnTo>
                  <a:pt x="0" y="0"/>
                </a:lnTo>
                <a:close/>
              </a:path>
            </a:pathLst>
          </a:custGeom>
          <a:blipFill>
            <a:blip r:embed="rId2"/>
            <a:stretch>
              <a:fillRect l="-5267" t="-8651" r="-12730" b="-40526"/>
            </a:stretch>
          </a:blipFill>
        </p:spPr>
      </p:sp>
      <p:sp>
        <p:nvSpPr>
          <p:cNvPr id="3" name="Freeform 3"/>
          <p:cNvSpPr/>
          <p:nvPr/>
        </p:nvSpPr>
        <p:spPr>
          <a:xfrm>
            <a:off x="12807158" y="6933497"/>
            <a:ext cx="5666656" cy="3059994"/>
          </a:xfrm>
          <a:custGeom>
            <a:avLst/>
            <a:gdLst/>
            <a:ahLst/>
            <a:cxnLst/>
            <a:rect l="l" t="t" r="r" b="b"/>
            <a:pathLst>
              <a:path w="5666656" h="3059994">
                <a:moveTo>
                  <a:pt x="0" y="0"/>
                </a:moveTo>
                <a:lnTo>
                  <a:pt x="5666656" y="0"/>
                </a:lnTo>
                <a:lnTo>
                  <a:pt x="5666656" y="3059994"/>
                </a:lnTo>
                <a:lnTo>
                  <a:pt x="0" y="30599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369544" y="1152525"/>
            <a:ext cx="5460218" cy="1744345"/>
          </a:xfrm>
          <a:prstGeom prst="rect">
            <a:avLst/>
          </a:prstGeom>
        </p:spPr>
        <p:txBody>
          <a:bodyPr lIns="0" tIns="0" rIns="0" bIns="0" rtlCol="0" anchor="t">
            <a:spAutoFit/>
          </a:bodyPr>
          <a:lstStyle/>
          <a:p>
            <a:pPr marL="0" lvl="1" indent="0" algn="l">
              <a:lnSpc>
                <a:spcPts val="6439"/>
              </a:lnSpc>
              <a:spcBef>
                <a:spcPct val="0"/>
              </a:spcBef>
            </a:pPr>
            <a:r>
              <a:rPr lang="en-US" sz="6999" u="none" strike="noStrike" spc="-223">
                <a:solidFill>
                  <a:srgbClr val="000000"/>
                </a:solidFill>
                <a:latin typeface="Calmius Sans High"/>
              </a:rPr>
              <a:t>Wir stehen für Qualität</a:t>
            </a:r>
          </a:p>
        </p:txBody>
      </p:sp>
      <p:sp>
        <p:nvSpPr>
          <p:cNvPr id="5" name="TextBox 5"/>
          <p:cNvSpPr txBox="1"/>
          <p:nvPr/>
        </p:nvSpPr>
        <p:spPr>
          <a:xfrm>
            <a:off x="9369544" y="6403717"/>
            <a:ext cx="3600609" cy="1216025"/>
          </a:xfrm>
          <a:prstGeom prst="rect">
            <a:avLst/>
          </a:prstGeom>
        </p:spPr>
        <p:txBody>
          <a:bodyPr lIns="0" tIns="0" rIns="0" bIns="0" rtlCol="0" anchor="t">
            <a:spAutoFit/>
          </a:bodyPr>
          <a:lstStyle/>
          <a:p>
            <a:pPr algn="l">
              <a:lnSpc>
                <a:spcPts val="4900"/>
              </a:lnSpc>
            </a:pPr>
            <a:r>
              <a:rPr lang="en-US" sz="3500">
                <a:solidFill>
                  <a:srgbClr val="000000"/>
                </a:solidFill>
                <a:latin typeface="Brittany"/>
              </a:rPr>
              <a:t>Ihre</a:t>
            </a:r>
          </a:p>
          <a:p>
            <a:pPr algn="l">
              <a:lnSpc>
                <a:spcPts val="4900"/>
              </a:lnSpc>
            </a:pPr>
            <a:r>
              <a:rPr lang="en-US" sz="3500">
                <a:solidFill>
                  <a:srgbClr val="000000"/>
                </a:solidFill>
                <a:latin typeface="Brittany"/>
              </a:rPr>
              <a:t>Annika Dreyhauser</a:t>
            </a:r>
          </a:p>
        </p:txBody>
      </p:sp>
      <p:sp>
        <p:nvSpPr>
          <p:cNvPr id="6" name="TextBox 6"/>
          <p:cNvSpPr txBox="1"/>
          <p:nvPr/>
        </p:nvSpPr>
        <p:spPr>
          <a:xfrm>
            <a:off x="9369544" y="3516742"/>
            <a:ext cx="7889756" cy="2506980"/>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Der erste Eindruck zählt. Nutze das Vorwort, um das Vertrauen deiner potentiellen Kundinnen und Kunden zu gewinnen und dich beziehungsweise dein Unternehmen als kompetent, erfahren, aber auch sympathisch darzustellen. An dieser Stelle kannst du beispielsweise dein Team vorstellen, auf deinen besonderen Bezug zur Region eingehen oder auch erklären, was deine Arbeitsweise ausmacht. Wenn du magst, kannst du das Vorwort gerne mit deinem Namen und einer Unterschrift versehen, um dem Ganzen einen persönlichen Touch zu geben.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sp>
        <p:nvSpPr>
          <p:cNvPr id="2" name="Freeform 2" descr="Realistic Doodles - Thin and Elegant"/>
          <p:cNvSpPr/>
          <p:nvPr/>
        </p:nvSpPr>
        <p:spPr>
          <a:xfrm rot="-470112">
            <a:off x="14118021" y="1836640"/>
            <a:ext cx="4856177" cy="1191971"/>
          </a:xfrm>
          <a:custGeom>
            <a:avLst/>
            <a:gdLst/>
            <a:ahLst/>
            <a:cxnLst/>
            <a:rect l="l" t="t" r="r" b="b"/>
            <a:pathLst>
              <a:path w="4856177" h="1191971">
                <a:moveTo>
                  <a:pt x="0" y="0"/>
                </a:moveTo>
                <a:lnTo>
                  <a:pt x="4856178" y="0"/>
                </a:lnTo>
                <a:lnTo>
                  <a:pt x="4856178" y="1191971"/>
                </a:lnTo>
                <a:lnTo>
                  <a:pt x="0" y="11919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628038">
            <a:off x="12564793" y="-1386196"/>
            <a:ext cx="2729333" cy="13687572"/>
          </a:xfrm>
          <a:prstGeom prst="rect">
            <a:avLst/>
          </a:prstGeom>
          <a:solidFill>
            <a:srgbClr val="FFBFAF"/>
          </a:solidFill>
        </p:spPr>
      </p:sp>
      <p:sp>
        <p:nvSpPr>
          <p:cNvPr id="4" name="Freeform 4"/>
          <p:cNvSpPr/>
          <p:nvPr/>
        </p:nvSpPr>
        <p:spPr>
          <a:xfrm>
            <a:off x="10599620" y="1817471"/>
            <a:ext cx="3282215" cy="7003524"/>
          </a:xfrm>
          <a:custGeom>
            <a:avLst/>
            <a:gdLst/>
            <a:ahLst/>
            <a:cxnLst/>
            <a:rect l="l" t="t" r="r" b="b"/>
            <a:pathLst>
              <a:path w="3282215" h="7003524">
                <a:moveTo>
                  <a:pt x="0" y="0"/>
                </a:moveTo>
                <a:lnTo>
                  <a:pt x="3282215" y="0"/>
                </a:lnTo>
                <a:lnTo>
                  <a:pt x="3282215" y="7003524"/>
                </a:lnTo>
                <a:lnTo>
                  <a:pt x="0" y="7003524"/>
                </a:lnTo>
                <a:lnTo>
                  <a:pt x="0" y="0"/>
                </a:lnTo>
                <a:close/>
              </a:path>
            </a:pathLst>
          </a:custGeom>
          <a:blipFill>
            <a:blip r:embed="rId4"/>
            <a:stretch>
              <a:fillRect l="-37434" r="-4817"/>
            </a:stretch>
          </a:blipFill>
        </p:spPr>
      </p:sp>
      <p:sp>
        <p:nvSpPr>
          <p:cNvPr id="5" name="Freeform 5"/>
          <p:cNvSpPr/>
          <p:nvPr/>
        </p:nvSpPr>
        <p:spPr>
          <a:xfrm>
            <a:off x="13977085" y="1817471"/>
            <a:ext cx="3282215" cy="7003524"/>
          </a:xfrm>
          <a:custGeom>
            <a:avLst/>
            <a:gdLst/>
            <a:ahLst/>
            <a:cxnLst/>
            <a:rect l="l" t="t" r="r" b="b"/>
            <a:pathLst>
              <a:path w="3282215" h="7003524">
                <a:moveTo>
                  <a:pt x="0" y="0"/>
                </a:moveTo>
                <a:lnTo>
                  <a:pt x="3282215" y="0"/>
                </a:lnTo>
                <a:lnTo>
                  <a:pt x="3282215" y="7003524"/>
                </a:lnTo>
                <a:lnTo>
                  <a:pt x="0" y="7003524"/>
                </a:lnTo>
                <a:lnTo>
                  <a:pt x="0" y="0"/>
                </a:lnTo>
                <a:close/>
              </a:path>
            </a:pathLst>
          </a:custGeom>
          <a:blipFill>
            <a:blip r:embed="rId5"/>
            <a:stretch>
              <a:fillRect l="-149738" r="-68456"/>
            </a:stretch>
          </a:blipFill>
        </p:spPr>
      </p:sp>
      <p:grpSp>
        <p:nvGrpSpPr>
          <p:cNvPr id="6" name="Group 6"/>
          <p:cNvGrpSpPr/>
          <p:nvPr/>
        </p:nvGrpSpPr>
        <p:grpSpPr>
          <a:xfrm>
            <a:off x="1028700" y="3171104"/>
            <a:ext cx="8080263" cy="4296258"/>
            <a:chOff x="0" y="0"/>
            <a:chExt cx="10773685" cy="5728344"/>
          </a:xfrm>
        </p:grpSpPr>
        <p:sp>
          <p:nvSpPr>
            <p:cNvPr id="7" name="TextBox 7"/>
            <p:cNvSpPr txBox="1"/>
            <p:nvPr/>
          </p:nvSpPr>
          <p:spPr>
            <a:xfrm>
              <a:off x="915" y="-104775"/>
              <a:ext cx="10772769" cy="2399665"/>
            </a:xfrm>
            <a:prstGeom prst="rect">
              <a:avLst/>
            </a:prstGeom>
          </p:spPr>
          <p:txBody>
            <a:bodyPr lIns="0" tIns="0" rIns="0" bIns="0" rtlCol="0" anchor="t">
              <a:spAutoFit/>
            </a:bodyPr>
            <a:lstStyle/>
            <a:p>
              <a:pPr marL="0" lvl="0" indent="0" algn="l">
                <a:lnSpc>
                  <a:spcPts val="7117"/>
                </a:lnSpc>
              </a:pPr>
              <a:r>
                <a:rPr lang="en-US" sz="5475" strike="noStrike" spc="-175">
                  <a:solidFill>
                    <a:srgbClr val="000000"/>
                  </a:solidFill>
                  <a:latin typeface="Calmius Sans High"/>
                </a:rPr>
                <a:t>Ihre Immobilienmakler</a:t>
              </a:r>
            </a:p>
            <a:p>
              <a:pPr marL="0" lvl="0" indent="0" algn="l">
                <a:lnSpc>
                  <a:spcPts val="7117"/>
                </a:lnSpc>
              </a:pPr>
              <a:r>
                <a:rPr lang="en-US" sz="5475" spc="-175">
                  <a:solidFill>
                    <a:srgbClr val="000000"/>
                  </a:solidFill>
                  <a:latin typeface="Calmius Sans High"/>
                </a:rPr>
                <a:t>in Köln</a:t>
              </a:r>
            </a:p>
          </p:txBody>
        </p:sp>
        <p:sp>
          <p:nvSpPr>
            <p:cNvPr id="8" name="TextBox 8"/>
            <p:cNvSpPr txBox="1"/>
            <p:nvPr/>
          </p:nvSpPr>
          <p:spPr>
            <a:xfrm>
              <a:off x="0" y="4985394"/>
              <a:ext cx="10760010" cy="742950"/>
            </a:xfrm>
            <a:prstGeom prst="rect">
              <a:avLst/>
            </a:prstGeom>
          </p:spPr>
          <p:txBody>
            <a:bodyPr lIns="0" tIns="0" rIns="0" bIns="0" rtlCol="0" anchor="t">
              <a:spAutoFit/>
            </a:bodyPr>
            <a:lstStyle/>
            <a:p>
              <a:pPr marL="0" lvl="0" indent="0" algn="l">
                <a:lnSpc>
                  <a:spcPts val="4800"/>
                </a:lnSpc>
              </a:pPr>
              <a:r>
                <a:rPr lang="en-US" sz="3000">
                  <a:solidFill>
                    <a:srgbClr val="000000"/>
                  </a:solidFill>
                  <a:latin typeface="Public Sans"/>
                </a:rPr>
                <a:t>Kai Westphal</a:t>
              </a:r>
            </a:p>
          </p:txBody>
        </p:sp>
        <p:sp>
          <p:nvSpPr>
            <p:cNvPr id="9" name="TextBox 9"/>
            <p:cNvSpPr txBox="1"/>
            <p:nvPr/>
          </p:nvSpPr>
          <p:spPr>
            <a:xfrm>
              <a:off x="915" y="2755953"/>
              <a:ext cx="10759095" cy="1618192"/>
            </a:xfrm>
            <a:prstGeom prst="rect">
              <a:avLst/>
            </a:prstGeom>
          </p:spPr>
          <p:txBody>
            <a:bodyPr lIns="0" tIns="0" rIns="0" bIns="0" rtlCol="0" anchor="t">
              <a:spAutoFit/>
            </a:bodyPr>
            <a:lstStyle/>
            <a:p>
              <a:pPr marL="0" lvl="0" indent="0" algn="l">
                <a:lnSpc>
                  <a:spcPts val="4900"/>
                </a:lnSpc>
              </a:pPr>
              <a:r>
                <a:rPr lang="en-US" sz="3500">
                  <a:solidFill>
                    <a:srgbClr val="000000"/>
                  </a:solidFill>
                  <a:latin typeface="Public Sans Bold"/>
                </a:rPr>
                <a:t>Immobilienmaklerin, 20 Jahre Erfahrung</a:t>
              </a:r>
            </a:p>
          </p:txBody>
        </p:sp>
      </p:grpSp>
      <p:sp>
        <p:nvSpPr>
          <p:cNvPr id="10" name="TextBox 10"/>
          <p:cNvSpPr txBox="1"/>
          <p:nvPr/>
        </p:nvSpPr>
        <p:spPr>
          <a:xfrm>
            <a:off x="12382949" y="8951595"/>
            <a:ext cx="4876351" cy="306705"/>
          </a:xfrm>
          <a:prstGeom prst="rect">
            <a:avLst/>
          </a:prstGeom>
        </p:spPr>
        <p:txBody>
          <a:bodyPr lIns="0" tIns="0" rIns="0" bIns="0" rtlCol="0" anchor="t">
            <a:spAutoFit/>
          </a:bodyPr>
          <a:lstStyle/>
          <a:p>
            <a:pPr algn="ctr">
              <a:lnSpc>
                <a:spcPts val="2519"/>
              </a:lnSpc>
            </a:pPr>
            <a:r>
              <a:rPr lang="en-US" sz="1799">
                <a:solidFill>
                  <a:srgbClr val="000000"/>
                </a:solidFill>
                <a:latin typeface="Public Sans"/>
              </a:rPr>
              <a:t>Immobilienmakler,  15 Jahre Erfahrung</a:t>
            </a:r>
          </a:p>
        </p:txBody>
      </p:sp>
      <p:sp>
        <p:nvSpPr>
          <p:cNvPr id="11" name="TextBox 11"/>
          <p:cNvSpPr txBox="1"/>
          <p:nvPr/>
        </p:nvSpPr>
        <p:spPr>
          <a:xfrm>
            <a:off x="2202261" y="1031422"/>
            <a:ext cx="2490749" cy="306705"/>
          </a:xfrm>
          <a:prstGeom prst="rect">
            <a:avLst/>
          </a:prstGeom>
        </p:spPr>
        <p:txBody>
          <a:bodyPr lIns="0" tIns="0" rIns="0" bIns="0" rtlCol="0" anchor="t">
            <a:spAutoFit/>
          </a:bodyPr>
          <a:lstStyle/>
          <a:p>
            <a:pPr marL="0" lvl="0" indent="0" algn="r">
              <a:lnSpc>
                <a:spcPts val="2520"/>
              </a:lnSpc>
              <a:spcBef>
                <a:spcPct val="0"/>
              </a:spcBef>
            </a:pPr>
            <a:r>
              <a:rPr lang="en-US" sz="1800">
                <a:solidFill>
                  <a:srgbClr val="000000"/>
                </a:solidFill>
                <a:latin typeface="Public Sans"/>
              </a:rPr>
              <a:t>Annika Dreyhauser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sp>
        <p:nvSpPr>
          <p:cNvPr id="2" name="Freeform 2"/>
          <p:cNvSpPr/>
          <p:nvPr/>
        </p:nvSpPr>
        <p:spPr>
          <a:xfrm>
            <a:off x="1028700" y="4219575"/>
            <a:ext cx="5171212" cy="6306356"/>
          </a:xfrm>
          <a:custGeom>
            <a:avLst/>
            <a:gdLst/>
            <a:ahLst/>
            <a:cxnLst/>
            <a:rect l="l" t="t" r="r" b="b"/>
            <a:pathLst>
              <a:path w="5171212" h="6306356">
                <a:moveTo>
                  <a:pt x="0" y="0"/>
                </a:moveTo>
                <a:lnTo>
                  <a:pt x="5171212" y="0"/>
                </a:lnTo>
                <a:lnTo>
                  <a:pt x="5171212" y="6306356"/>
                </a:lnTo>
                <a:lnTo>
                  <a:pt x="0" y="630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250322"/>
            <a:ext cx="6698977" cy="1744345"/>
          </a:xfrm>
          <a:prstGeom prst="rect">
            <a:avLst/>
          </a:prstGeom>
        </p:spPr>
        <p:txBody>
          <a:bodyPr lIns="0" tIns="0" rIns="0" bIns="0" rtlCol="0" anchor="t">
            <a:spAutoFit/>
          </a:bodyPr>
          <a:lstStyle/>
          <a:p>
            <a:pPr marL="0" lvl="1" indent="0" algn="l">
              <a:lnSpc>
                <a:spcPts val="6439"/>
              </a:lnSpc>
              <a:spcBef>
                <a:spcPct val="0"/>
              </a:spcBef>
            </a:pPr>
            <a:r>
              <a:rPr lang="en-US" sz="6999" spc="-223">
                <a:solidFill>
                  <a:srgbClr val="000000"/>
                </a:solidFill>
                <a:latin typeface="Calmius Sans High"/>
              </a:rPr>
              <a:t>Unsere Dienstleistungen</a:t>
            </a:r>
          </a:p>
        </p:txBody>
      </p:sp>
      <p:sp>
        <p:nvSpPr>
          <p:cNvPr id="4" name="TextBox 4"/>
          <p:cNvSpPr txBox="1"/>
          <p:nvPr/>
        </p:nvSpPr>
        <p:spPr>
          <a:xfrm>
            <a:off x="9144000" y="990600"/>
            <a:ext cx="7029817" cy="306705"/>
          </a:xfrm>
          <a:prstGeom prst="rect">
            <a:avLst/>
          </a:prstGeom>
        </p:spPr>
        <p:txBody>
          <a:bodyPr lIns="0" tIns="0" rIns="0" bIns="0" rtlCol="0" anchor="t">
            <a:spAutoFit/>
          </a:bodyPr>
          <a:lstStyle/>
          <a:p>
            <a:pPr marL="0" lvl="0" indent="0" algn="l">
              <a:lnSpc>
                <a:spcPts val="2520"/>
              </a:lnSpc>
              <a:spcBef>
                <a:spcPct val="0"/>
              </a:spcBef>
            </a:pPr>
            <a:r>
              <a:rPr lang="en-US" sz="1800" u="none" strike="noStrike">
                <a:solidFill>
                  <a:srgbClr val="000000"/>
                </a:solidFill>
                <a:latin typeface="Public Sans Bold"/>
              </a:rPr>
              <a:t>Immobilienvermittlung</a:t>
            </a:r>
          </a:p>
        </p:txBody>
      </p:sp>
      <p:sp>
        <p:nvSpPr>
          <p:cNvPr id="5" name="TextBox 5"/>
          <p:cNvSpPr txBox="1"/>
          <p:nvPr/>
        </p:nvSpPr>
        <p:spPr>
          <a:xfrm>
            <a:off x="9144000" y="3912870"/>
            <a:ext cx="7029817" cy="3067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Public Sans Bold"/>
              </a:rPr>
              <a:t>Wertermittlung</a:t>
            </a:r>
          </a:p>
        </p:txBody>
      </p:sp>
      <p:sp>
        <p:nvSpPr>
          <p:cNvPr id="6" name="TextBox 6"/>
          <p:cNvSpPr txBox="1"/>
          <p:nvPr/>
        </p:nvSpPr>
        <p:spPr>
          <a:xfrm>
            <a:off x="9144000" y="6835140"/>
            <a:ext cx="7029817" cy="3067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Public Sans Bold"/>
              </a:rPr>
              <a:t>Digitale Besichtigungen</a:t>
            </a:r>
          </a:p>
        </p:txBody>
      </p:sp>
      <p:sp>
        <p:nvSpPr>
          <p:cNvPr id="7" name="TextBox 7"/>
          <p:cNvSpPr txBox="1"/>
          <p:nvPr/>
        </p:nvSpPr>
        <p:spPr>
          <a:xfrm>
            <a:off x="9144000" y="1536764"/>
            <a:ext cx="8115300" cy="1878330"/>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
        <p:nvSpPr>
          <p:cNvPr id="8" name="TextBox 8"/>
          <p:cNvSpPr txBox="1"/>
          <p:nvPr/>
        </p:nvSpPr>
        <p:spPr>
          <a:xfrm>
            <a:off x="9144000" y="4457700"/>
            <a:ext cx="8115300" cy="1878330"/>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
        <p:nvSpPr>
          <p:cNvPr id="9" name="TextBox 9"/>
          <p:cNvSpPr txBox="1"/>
          <p:nvPr/>
        </p:nvSpPr>
        <p:spPr>
          <a:xfrm>
            <a:off x="9144000" y="7379970"/>
            <a:ext cx="8115300" cy="1878330"/>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ED7D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86350" cy="10287000"/>
            <a:chOff x="0" y="0"/>
            <a:chExt cx="1339615" cy="2709333"/>
          </a:xfrm>
        </p:grpSpPr>
        <p:sp>
          <p:nvSpPr>
            <p:cNvPr id="3" name="Freeform 3"/>
            <p:cNvSpPr/>
            <p:nvPr/>
          </p:nvSpPr>
          <p:spPr>
            <a:xfrm>
              <a:off x="0" y="0"/>
              <a:ext cx="1339615" cy="2709333"/>
            </a:xfrm>
            <a:custGeom>
              <a:avLst/>
              <a:gdLst/>
              <a:ahLst/>
              <a:cxnLst/>
              <a:rect l="l" t="t" r="r" b="b"/>
              <a:pathLst>
                <a:path w="1339615" h="2709333">
                  <a:moveTo>
                    <a:pt x="0" y="0"/>
                  </a:moveTo>
                  <a:lnTo>
                    <a:pt x="1339615" y="0"/>
                  </a:lnTo>
                  <a:lnTo>
                    <a:pt x="1339615" y="2709333"/>
                  </a:lnTo>
                  <a:lnTo>
                    <a:pt x="0" y="2709333"/>
                  </a:lnTo>
                  <a:close/>
                </a:path>
              </a:pathLst>
            </a:custGeom>
            <a:solidFill>
              <a:srgbClr val="FFBFAF"/>
            </a:solidFill>
          </p:spPr>
        </p:sp>
        <p:sp>
          <p:nvSpPr>
            <p:cNvPr id="4" name="TextBox 4"/>
            <p:cNvSpPr txBox="1"/>
            <p:nvPr/>
          </p:nvSpPr>
          <p:spPr>
            <a:xfrm>
              <a:off x="0" y="-38100"/>
              <a:ext cx="1339615" cy="2747433"/>
            </a:xfrm>
            <a:prstGeom prst="rect">
              <a:avLst/>
            </a:prstGeom>
          </p:spPr>
          <p:txBody>
            <a:bodyPr lIns="50800" tIns="50800" rIns="50800" bIns="50800" rtlCol="0" anchor="ctr"/>
            <a:lstStyle/>
            <a:p>
              <a:pPr algn="ctr">
                <a:lnSpc>
                  <a:spcPts val="3016"/>
                </a:lnSpc>
              </a:pPr>
              <a:endParaRPr/>
            </a:p>
          </p:txBody>
        </p:sp>
      </p:grpSp>
      <p:sp>
        <p:nvSpPr>
          <p:cNvPr id="5" name="Freeform 5"/>
          <p:cNvSpPr/>
          <p:nvPr/>
        </p:nvSpPr>
        <p:spPr>
          <a:xfrm flipH="1">
            <a:off x="12192152" y="6230538"/>
            <a:ext cx="7025906" cy="4969232"/>
          </a:xfrm>
          <a:custGeom>
            <a:avLst/>
            <a:gdLst/>
            <a:ahLst/>
            <a:cxnLst/>
            <a:rect l="l" t="t" r="r" b="b"/>
            <a:pathLst>
              <a:path w="7025906" h="4969232">
                <a:moveTo>
                  <a:pt x="7025906" y="0"/>
                </a:moveTo>
                <a:lnTo>
                  <a:pt x="0" y="0"/>
                </a:lnTo>
                <a:lnTo>
                  <a:pt x="0" y="4969232"/>
                </a:lnTo>
                <a:lnTo>
                  <a:pt x="7025906" y="4969232"/>
                </a:lnTo>
                <a:lnTo>
                  <a:pt x="702590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49455">
            <a:off x="-880621" y="1002681"/>
            <a:ext cx="4856177" cy="1191971"/>
          </a:xfrm>
          <a:custGeom>
            <a:avLst/>
            <a:gdLst/>
            <a:ahLst/>
            <a:cxnLst/>
            <a:rect l="l" t="t" r="r" b="b"/>
            <a:pathLst>
              <a:path w="4856177" h="1191971">
                <a:moveTo>
                  <a:pt x="0" y="0"/>
                </a:moveTo>
                <a:lnTo>
                  <a:pt x="4856177" y="0"/>
                </a:lnTo>
                <a:lnTo>
                  <a:pt x="4856177" y="1191971"/>
                </a:lnTo>
                <a:lnTo>
                  <a:pt x="0" y="11919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028700"/>
            <a:ext cx="8229600" cy="82296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6037" r="-24056"/>
              </a:stretch>
            </a:blipFill>
          </p:spPr>
        </p:sp>
      </p:grpSp>
      <p:sp>
        <p:nvSpPr>
          <p:cNvPr id="9" name="TextBox 9"/>
          <p:cNvSpPr txBox="1"/>
          <p:nvPr/>
        </p:nvSpPr>
        <p:spPr>
          <a:xfrm>
            <a:off x="10292247" y="1152525"/>
            <a:ext cx="6698977" cy="1744345"/>
          </a:xfrm>
          <a:prstGeom prst="rect">
            <a:avLst/>
          </a:prstGeom>
        </p:spPr>
        <p:txBody>
          <a:bodyPr lIns="0" tIns="0" rIns="0" bIns="0" rtlCol="0" anchor="t">
            <a:spAutoFit/>
          </a:bodyPr>
          <a:lstStyle/>
          <a:p>
            <a:pPr marL="0" lvl="1" indent="0" algn="l">
              <a:lnSpc>
                <a:spcPts val="6439"/>
              </a:lnSpc>
              <a:spcBef>
                <a:spcPct val="0"/>
              </a:spcBef>
            </a:pPr>
            <a:r>
              <a:rPr lang="en-US" sz="6999" spc="-223">
                <a:solidFill>
                  <a:srgbClr val="000000"/>
                </a:solidFill>
                <a:latin typeface="Calmius Sans High"/>
              </a:rPr>
              <a:t>Wir gehen einen Schritt weiter</a:t>
            </a:r>
          </a:p>
        </p:txBody>
      </p:sp>
      <p:sp>
        <p:nvSpPr>
          <p:cNvPr id="10" name="TextBox 10"/>
          <p:cNvSpPr txBox="1"/>
          <p:nvPr/>
        </p:nvSpPr>
        <p:spPr>
          <a:xfrm>
            <a:off x="10292247" y="3369787"/>
            <a:ext cx="7113748" cy="2192655"/>
          </a:xfrm>
          <a:prstGeom prst="rect">
            <a:avLst/>
          </a:prstGeom>
        </p:spPr>
        <p:txBody>
          <a:bodyPr lIns="0" tIns="0" rIns="0" bIns="0" rtlCol="0" anchor="t">
            <a:spAutoFit/>
          </a:bodyPr>
          <a:lstStyle/>
          <a:p>
            <a:pPr algn="l">
              <a:lnSpc>
                <a:spcPts val="2520"/>
              </a:lnSpc>
            </a:pPr>
            <a:r>
              <a:rPr lang="en-US" sz="1800">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sp>
        <p:nvSpPr>
          <p:cNvPr id="2" name="Freeform 2"/>
          <p:cNvSpPr/>
          <p:nvPr/>
        </p:nvSpPr>
        <p:spPr>
          <a:xfrm>
            <a:off x="12320075" y="1962785"/>
            <a:ext cx="6463429" cy="2491358"/>
          </a:xfrm>
          <a:custGeom>
            <a:avLst/>
            <a:gdLst/>
            <a:ahLst/>
            <a:cxnLst/>
            <a:rect l="l" t="t" r="r" b="b"/>
            <a:pathLst>
              <a:path w="6463429" h="2491358">
                <a:moveTo>
                  <a:pt x="0" y="0"/>
                </a:moveTo>
                <a:lnTo>
                  <a:pt x="6463429" y="0"/>
                </a:lnTo>
                <a:lnTo>
                  <a:pt x="6463429" y="2491358"/>
                </a:lnTo>
                <a:lnTo>
                  <a:pt x="0" y="24913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54874" y="3836552"/>
            <a:ext cx="5404426" cy="5421748"/>
          </a:xfrm>
          <a:custGeom>
            <a:avLst/>
            <a:gdLst/>
            <a:ahLst/>
            <a:cxnLst/>
            <a:rect l="l" t="t" r="r" b="b"/>
            <a:pathLst>
              <a:path w="5404426" h="5421748">
                <a:moveTo>
                  <a:pt x="0" y="0"/>
                </a:moveTo>
                <a:lnTo>
                  <a:pt x="5404426" y="0"/>
                </a:lnTo>
                <a:lnTo>
                  <a:pt x="5404426" y="5421748"/>
                </a:lnTo>
                <a:lnTo>
                  <a:pt x="0" y="5421748"/>
                </a:lnTo>
                <a:lnTo>
                  <a:pt x="0" y="0"/>
                </a:lnTo>
                <a:close/>
              </a:path>
            </a:pathLst>
          </a:custGeom>
          <a:blipFill>
            <a:blip r:embed="rId4"/>
            <a:stretch>
              <a:fillRect t="-19222" b="-19222"/>
            </a:stretch>
          </a:blipFill>
        </p:spPr>
      </p:sp>
      <p:sp>
        <p:nvSpPr>
          <p:cNvPr id="4" name="Freeform 4"/>
          <p:cNvSpPr/>
          <p:nvPr/>
        </p:nvSpPr>
        <p:spPr>
          <a:xfrm>
            <a:off x="1028700" y="3836552"/>
            <a:ext cx="5404426" cy="5421748"/>
          </a:xfrm>
          <a:custGeom>
            <a:avLst/>
            <a:gdLst/>
            <a:ahLst/>
            <a:cxnLst/>
            <a:rect l="l" t="t" r="r" b="b"/>
            <a:pathLst>
              <a:path w="5404426" h="5421748">
                <a:moveTo>
                  <a:pt x="0" y="0"/>
                </a:moveTo>
                <a:lnTo>
                  <a:pt x="5404426" y="0"/>
                </a:lnTo>
                <a:lnTo>
                  <a:pt x="5404426" y="5421748"/>
                </a:lnTo>
                <a:lnTo>
                  <a:pt x="0" y="5421748"/>
                </a:lnTo>
                <a:lnTo>
                  <a:pt x="0" y="0"/>
                </a:lnTo>
                <a:close/>
              </a:path>
            </a:pathLst>
          </a:custGeom>
          <a:blipFill>
            <a:blip r:embed="rId5"/>
            <a:stretch>
              <a:fillRect l="-17555" r="-17555"/>
            </a:stretch>
          </a:blipFill>
        </p:spPr>
      </p:sp>
      <p:grpSp>
        <p:nvGrpSpPr>
          <p:cNvPr id="5" name="Group 5"/>
          <p:cNvGrpSpPr/>
          <p:nvPr/>
        </p:nvGrpSpPr>
        <p:grpSpPr>
          <a:xfrm>
            <a:off x="6433126" y="3836552"/>
            <a:ext cx="5421748" cy="5421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10269" b="-39730"/>
              </a:stretch>
            </a:blipFill>
          </p:spPr>
        </p:sp>
      </p:grpSp>
      <p:sp>
        <p:nvSpPr>
          <p:cNvPr id="7" name="TextBox 7"/>
          <p:cNvSpPr txBox="1"/>
          <p:nvPr/>
        </p:nvSpPr>
        <p:spPr>
          <a:xfrm>
            <a:off x="1028700" y="1152525"/>
            <a:ext cx="6698977" cy="1744345"/>
          </a:xfrm>
          <a:prstGeom prst="rect">
            <a:avLst/>
          </a:prstGeom>
        </p:spPr>
        <p:txBody>
          <a:bodyPr lIns="0" tIns="0" rIns="0" bIns="0" rtlCol="0" anchor="t">
            <a:spAutoFit/>
          </a:bodyPr>
          <a:lstStyle/>
          <a:p>
            <a:pPr marL="0" lvl="1" indent="0" algn="l">
              <a:lnSpc>
                <a:spcPts val="6439"/>
              </a:lnSpc>
              <a:spcBef>
                <a:spcPct val="0"/>
              </a:spcBef>
            </a:pPr>
            <a:r>
              <a:rPr lang="en-US" sz="6999" spc="-223">
                <a:solidFill>
                  <a:srgbClr val="000000"/>
                </a:solidFill>
                <a:latin typeface="Calmius Sans High"/>
              </a:rPr>
              <a:t>Unsere Schmuckstücke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FAF"/>
        </a:solidFill>
        <a:effectLst/>
      </p:bgPr>
    </p:bg>
    <p:spTree>
      <p:nvGrpSpPr>
        <p:cNvPr id="1" name=""/>
        <p:cNvGrpSpPr/>
        <p:nvPr/>
      </p:nvGrpSpPr>
      <p:grpSpPr>
        <a:xfrm>
          <a:off x="0" y="0"/>
          <a:ext cx="0" cy="0"/>
          <a:chOff x="0" y="0"/>
          <a:chExt cx="0" cy="0"/>
        </a:xfrm>
      </p:grpSpPr>
      <p:sp>
        <p:nvSpPr>
          <p:cNvPr id="2" name="Freeform 2"/>
          <p:cNvSpPr/>
          <p:nvPr/>
        </p:nvSpPr>
        <p:spPr>
          <a:xfrm>
            <a:off x="-1133685" y="-98721"/>
            <a:ext cx="5433770" cy="2479775"/>
          </a:xfrm>
          <a:custGeom>
            <a:avLst/>
            <a:gdLst/>
            <a:ahLst/>
            <a:cxnLst/>
            <a:rect l="l" t="t" r="r" b="b"/>
            <a:pathLst>
              <a:path w="5433770" h="2479775">
                <a:moveTo>
                  <a:pt x="0" y="0"/>
                </a:moveTo>
                <a:lnTo>
                  <a:pt x="5433770" y="0"/>
                </a:lnTo>
                <a:lnTo>
                  <a:pt x="5433770" y="2479775"/>
                </a:lnTo>
                <a:lnTo>
                  <a:pt x="0" y="2479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08329">
            <a:off x="12880679" y="8882307"/>
            <a:ext cx="6082119" cy="1415475"/>
          </a:xfrm>
          <a:custGeom>
            <a:avLst/>
            <a:gdLst/>
            <a:ahLst/>
            <a:cxnLst/>
            <a:rect l="l" t="t" r="r" b="b"/>
            <a:pathLst>
              <a:path w="6082119" h="1415475">
                <a:moveTo>
                  <a:pt x="0" y="0"/>
                </a:moveTo>
                <a:lnTo>
                  <a:pt x="6082119" y="0"/>
                </a:lnTo>
                <a:lnTo>
                  <a:pt x="6082119" y="1415475"/>
                </a:lnTo>
                <a:lnTo>
                  <a:pt x="0" y="14154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grpSp>
        <p:nvGrpSpPr>
          <p:cNvPr id="2" name="Group 2"/>
          <p:cNvGrpSpPr/>
          <p:nvPr/>
        </p:nvGrpSpPr>
        <p:grpSpPr>
          <a:xfrm>
            <a:off x="10505795" y="-1552150"/>
            <a:ext cx="8617561" cy="13556505"/>
            <a:chOff x="0" y="0"/>
            <a:chExt cx="11490081" cy="18075340"/>
          </a:xfrm>
        </p:grpSpPr>
        <p:sp>
          <p:nvSpPr>
            <p:cNvPr id="3" name="Freeform 3"/>
            <p:cNvSpPr/>
            <p:nvPr/>
          </p:nvSpPr>
          <p:spPr>
            <a:xfrm flipH="1">
              <a:off x="4375679" y="0"/>
              <a:ext cx="7114402" cy="8220422"/>
            </a:xfrm>
            <a:custGeom>
              <a:avLst/>
              <a:gdLst/>
              <a:ahLst/>
              <a:cxnLst/>
              <a:rect l="l" t="t" r="r" b="b"/>
              <a:pathLst>
                <a:path w="7114402" h="8220422">
                  <a:moveTo>
                    <a:pt x="7114402" y="0"/>
                  </a:moveTo>
                  <a:lnTo>
                    <a:pt x="0" y="0"/>
                  </a:lnTo>
                  <a:lnTo>
                    <a:pt x="0" y="8220422"/>
                  </a:lnTo>
                  <a:lnTo>
                    <a:pt x="7114402" y="8220422"/>
                  </a:lnTo>
                  <a:lnTo>
                    <a:pt x="711440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0" y="8909197"/>
              <a:ext cx="7932880" cy="9166143"/>
            </a:xfrm>
            <a:custGeom>
              <a:avLst/>
              <a:gdLst/>
              <a:ahLst/>
              <a:cxnLst/>
              <a:rect l="l" t="t" r="r" b="b"/>
              <a:pathLst>
                <a:path w="7932880" h="9166143">
                  <a:moveTo>
                    <a:pt x="7932880" y="0"/>
                  </a:moveTo>
                  <a:lnTo>
                    <a:pt x="0" y="0"/>
                  </a:lnTo>
                  <a:lnTo>
                    <a:pt x="0" y="9166143"/>
                  </a:lnTo>
                  <a:lnTo>
                    <a:pt x="7932880" y="9166143"/>
                  </a:lnTo>
                  <a:lnTo>
                    <a:pt x="793288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2009882" y="1777098"/>
            <a:ext cx="5249418" cy="6732804"/>
          </a:xfrm>
          <a:custGeom>
            <a:avLst/>
            <a:gdLst/>
            <a:ahLst/>
            <a:cxnLst/>
            <a:rect l="l" t="t" r="r" b="b"/>
            <a:pathLst>
              <a:path w="5249418" h="6732804">
                <a:moveTo>
                  <a:pt x="0" y="0"/>
                </a:moveTo>
                <a:lnTo>
                  <a:pt x="5249418" y="0"/>
                </a:lnTo>
                <a:lnTo>
                  <a:pt x="5249418" y="6732804"/>
                </a:lnTo>
                <a:lnTo>
                  <a:pt x="0" y="6732804"/>
                </a:lnTo>
                <a:lnTo>
                  <a:pt x="0" y="0"/>
                </a:lnTo>
                <a:close/>
              </a:path>
            </a:pathLst>
          </a:custGeom>
          <a:blipFill>
            <a:blip r:embed="rId4"/>
            <a:stretch>
              <a:fillRect t="-13678" b="-2589"/>
            </a:stretch>
          </a:blipFill>
        </p:spPr>
      </p:sp>
      <p:grpSp>
        <p:nvGrpSpPr>
          <p:cNvPr id="6" name="Group 6"/>
          <p:cNvGrpSpPr/>
          <p:nvPr/>
        </p:nvGrpSpPr>
        <p:grpSpPr>
          <a:xfrm>
            <a:off x="1028700" y="1419122"/>
            <a:ext cx="7162789" cy="7435004"/>
            <a:chOff x="0" y="0"/>
            <a:chExt cx="9550385" cy="9913339"/>
          </a:xfrm>
        </p:grpSpPr>
        <p:sp>
          <p:nvSpPr>
            <p:cNvPr id="7" name="TextBox 7"/>
            <p:cNvSpPr txBox="1"/>
            <p:nvPr/>
          </p:nvSpPr>
          <p:spPr>
            <a:xfrm>
              <a:off x="0" y="104775"/>
              <a:ext cx="9550385" cy="2793706"/>
            </a:xfrm>
            <a:prstGeom prst="rect">
              <a:avLst/>
            </a:prstGeom>
          </p:spPr>
          <p:txBody>
            <a:bodyPr lIns="0" tIns="0" rIns="0" bIns="0" rtlCol="0" anchor="t">
              <a:spAutoFit/>
            </a:bodyPr>
            <a:lstStyle/>
            <a:p>
              <a:pPr marL="0" lvl="0" indent="0" algn="l">
                <a:lnSpc>
                  <a:spcPts val="7663"/>
                </a:lnSpc>
              </a:pPr>
              <a:r>
                <a:rPr lang="en-US" sz="7900" spc="-252">
                  <a:solidFill>
                    <a:srgbClr val="000000"/>
                  </a:solidFill>
                  <a:latin typeface="Calmius Sans High"/>
                </a:rPr>
                <a:t>Unser Erfolgsrezept</a:t>
              </a:r>
            </a:p>
          </p:txBody>
        </p:sp>
        <p:sp>
          <p:nvSpPr>
            <p:cNvPr id="8" name="TextBox 8"/>
            <p:cNvSpPr txBox="1"/>
            <p:nvPr/>
          </p:nvSpPr>
          <p:spPr>
            <a:xfrm>
              <a:off x="0" y="4421857"/>
              <a:ext cx="9550385" cy="1518802"/>
            </a:xfrm>
            <a:prstGeom prst="rect">
              <a:avLst/>
            </a:prstGeom>
          </p:spPr>
          <p:txBody>
            <a:bodyPr lIns="0" tIns="0" rIns="0" bIns="0" rtlCol="0" anchor="t">
              <a:spAutoFit/>
            </a:bodyPr>
            <a:lstStyle/>
            <a:p>
              <a:pPr marL="0" lvl="0" indent="0" algn="l">
                <a:lnSpc>
                  <a:spcPts val="1861"/>
                </a:lnSpc>
              </a:pPr>
              <a:r>
                <a:rPr lang="en-US" sz="1431">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
          <p:nvSpPr>
            <p:cNvPr id="9" name="TextBox 9"/>
            <p:cNvSpPr txBox="1"/>
            <p:nvPr/>
          </p:nvSpPr>
          <p:spPr>
            <a:xfrm>
              <a:off x="0" y="6408197"/>
              <a:ext cx="9550385" cy="1518802"/>
            </a:xfrm>
            <a:prstGeom prst="rect">
              <a:avLst/>
            </a:prstGeom>
          </p:spPr>
          <p:txBody>
            <a:bodyPr lIns="0" tIns="0" rIns="0" bIns="0" rtlCol="0" anchor="t">
              <a:spAutoFit/>
            </a:bodyPr>
            <a:lstStyle/>
            <a:p>
              <a:pPr marL="0" lvl="0" indent="0" algn="l">
                <a:lnSpc>
                  <a:spcPts val="1861"/>
                </a:lnSpc>
              </a:pPr>
              <a:r>
                <a:rPr lang="en-US" sz="1431">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sp>
          <p:nvSpPr>
            <p:cNvPr id="10" name="TextBox 10"/>
            <p:cNvSpPr txBox="1"/>
            <p:nvPr/>
          </p:nvSpPr>
          <p:spPr>
            <a:xfrm>
              <a:off x="0" y="8394537"/>
              <a:ext cx="9550385" cy="1518802"/>
            </a:xfrm>
            <a:prstGeom prst="rect">
              <a:avLst/>
            </a:prstGeom>
          </p:spPr>
          <p:txBody>
            <a:bodyPr lIns="0" tIns="0" rIns="0" bIns="0" rtlCol="0" anchor="t">
              <a:spAutoFit/>
            </a:bodyPr>
            <a:lstStyle/>
            <a:p>
              <a:pPr marL="0" lvl="0" indent="0" algn="l">
                <a:lnSpc>
                  <a:spcPts val="1861"/>
                </a:lnSpc>
              </a:pPr>
              <a:r>
                <a:rPr lang="en-US" sz="1431">
                  <a:solidFill>
                    <a:srgbClr val="000000"/>
                  </a:solidFill>
                  <a:latin typeface="Public Sans"/>
                </a:rPr>
                <a:t>An dieser Stelle kannst du die Dienstleistungen vorstellen, die dein Unternehmen anbietet und wie genau der Ablauf aussieht. Wenn du beispielsweise eine kostenlose Immobilienbewertung anbietest, kannst du hier die einzelnen Schritte aufzählen, damit potentielle Kundinnen und Kunden genau wissen, was sie erwarten können. Das gleiche gilt natürlich für den Immobilienkauf und andere Dienstleistungen.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CE3"/>
        </a:solidFill>
        <a:effectLst/>
      </p:bgPr>
    </p:bg>
    <p:spTree>
      <p:nvGrpSpPr>
        <p:cNvPr id="1" name=""/>
        <p:cNvGrpSpPr/>
        <p:nvPr/>
      </p:nvGrpSpPr>
      <p:grpSpPr>
        <a:xfrm>
          <a:off x="0" y="0"/>
          <a:ext cx="0" cy="0"/>
          <a:chOff x="0" y="0"/>
          <a:chExt cx="0" cy="0"/>
        </a:xfrm>
      </p:grpSpPr>
      <p:grpSp>
        <p:nvGrpSpPr>
          <p:cNvPr id="2" name="Group 2"/>
          <p:cNvGrpSpPr/>
          <p:nvPr/>
        </p:nvGrpSpPr>
        <p:grpSpPr>
          <a:xfrm>
            <a:off x="7372632" y="7338438"/>
            <a:ext cx="4393625" cy="1527001"/>
            <a:chOff x="0" y="0"/>
            <a:chExt cx="5858166" cy="2036002"/>
          </a:xfrm>
        </p:grpSpPr>
        <p:sp>
          <p:nvSpPr>
            <p:cNvPr id="3" name="TextBox 3"/>
            <p:cNvSpPr txBox="1"/>
            <p:nvPr/>
          </p:nvSpPr>
          <p:spPr>
            <a:xfrm>
              <a:off x="0" y="-9525"/>
              <a:ext cx="5858166" cy="555625"/>
            </a:xfrm>
            <a:prstGeom prst="rect">
              <a:avLst/>
            </a:prstGeom>
          </p:spPr>
          <p:txBody>
            <a:bodyPr lIns="0" tIns="0" rIns="0" bIns="0" rtlCol="0" anchor="t">
              <a:spAutoFit/>
            </a:bodyPr>
            <a:lstStyle/>
            <a:p>
              <a:pPr marL="0" lvl="0" indent="0" algn="ctr">
                <a:lnSpc>
                  <a:spcPts val="3232"/>
                </a:lnSpc>
                <a:spcBef>
                  <a:spcPct val="0"/>
                </a:spcBef>
              </a:pPr>
              <a:r>
                <a:rPr lang="en-US" sz="2693" u="none">
                  <a:solidFill>
                    <a:srgbClr val="000000"/>
                  </a:solidFill>
                  <a:latin typeface="Public Sans Bold"/>
                </a:rPr>
                <a:t>Familie Hess, Blumenstadt</a:t>
              </a:r>
            </a:p>
          </p:txBody>
        </p:sp>
        <p:sp>
          <p:nvSpPr>
            <p:cNvPr id="4" name="TextBox 4"/>
            <p:cNvSpPr txBox="1"/>
            <p:nvPr/>
          </p:nvSpPr>
          <p:spPr>
            <a:xfrm>
              <a:off x="0" y="982472"/>
              <a:ext cx="5858166" cy="1053530"/>
            </a:xfrm>
            <a:prstGeom prst="rect">
              <a:avLst/>
            </a:prstGeom>
          </p:spPr>
          <p:txBody>
            <a:bodyPr lIns="0" tIns="0" rIns="0" bIns="0" rtlCol="0" anchor="t">
              <a:spAutoFit/>
            </a:bodyPr>
            <a:lstStyle/>
            <a:p>
              <a:pPr marL="0" lvl="0" indent="0" algn="ctr">
                <a:lnSpc>
                  <a:spcPts val="2123"/>
                </a:lnSpc>
                <a:spcBef>
                  <a:spcPct val="0"/>
                </a:spcBef>
              </a:pPr>
              <a:r>
                <a:rPr lang="en-US" sz="1516" u="none">
                  <a:solidFill>
                    <a:srgbClr val="000000"/>
                  </a:solidFill>
                  <a:latin typeface="Public Sans"/>
                </a:rPr>
                <a:t>„Das Elternhaus zu verkaufen, war keine leichte Entscheidung. Danke, an Dreyhauser &amp; Westphal Immobilien für das nötige Fingerspitzengefühl!”</a:t>
              </a:r>
            </a:p>
          </p:txBody>
        </p:sp>
      </p:grpSp>
      <p:grpSp>
        <p:nvGrpSpPr>
          <p:cNvPr id="5" name="Group 5"/>
          <p:cNvGrpSpPr/>
          <p:nvPr/>
        </p:nvGrpSpPr>
        <p:grpSpPr>
          <a:xfrm>
            <a:off x="12548170" y="7338438"/>
            <a:ext cx="4393625" cy="1297401"/>
            <a:chOff x="0" y="0"/>
            <a:chExt cx="5858166" cy="1729868"/>
          </a:xfrm>
        </p:grpSpPr>
        <p:sp>
          <p:nvSpPr>
            <p:cNvPr id="6" name="TextBox 6"/>
            <p:cNvSpPr txBox="1"/>
            <p:nvPr/>
          </p:nvSpPr>
          <p:spPr>
            <a:xfrm>
              <a:off x="0" y="-19050"/>
              <a:ext cx="5858166" cy="590550"/>
            </a:xfrm>
            <a:prstGeom prst="rect">
              <a:avLst/>
            </a:prstGeom>
          </p:spPr>
          <p:txBody>
            <a:bodyPr lIns="0" tIns="0" rIns="0" bIns="0" rtlCol="0" anchor="t">
              <a:spAutoFit/>
            </a:bodyPr>
            <a:lstStyle/>
            <a:p>
              <a:pPr marL="0" lvl="0" indent="0" algn="ctr">
                <a:lnSpc>
                  <a:spcPts val="3402"/>
                </a:lnSpc>
                <a:spcBef>
                  <a:spcPct val="0"/>
                </a:spcBef>
              </a:pPr>
              <a:r>
                <a:rPr lang="en-US" sz="2835" u="none">
                  <a:solidFill>
                    <a:srgbClr val="000000"/>
                  </a:solidFill>
                  <a:latin typeface="Public Sans Bold"/>
                </a:rPr>
                <a:t>Markus Verwoldt, Köln</a:t>
              </a:r>
            </a:p>
          </p:txBody>
        </p:sp>
        <p:sp>
          <p:nvSpPr>
            <p:cNvPr id="7" name="TextBox 7"/>
            <p:cNvSpPr txBox="1"/>
            <p:nvPr/>
          </p:nvSpPr>
          <p:spPr>
            <a:xfrm>
              <a:off x="0" y="1007872"/>
              <a:ext cx="5858166" cy="721996"/>
            </a:xfrm>
            <a:prstGeom prst="rect">
              <a:avLst/>
            </a:prstGeom>
          </p:spPr>
          <p:txBody>
            <a:bodyPr lIns="0" tIns="0" rIns="0" bIns="0" rtlCol="0" anchor="t">
              <a:spAutoFit/>
            </a:bodyPr>
            <a:lstStyle/>
            <a:p>
              <a:pPr marL="0" lvl="0" indent="0" algn="ctr">
                <a:lnSpc>
                  <a:spcPts val="2178"/>
                </a:lnSpc>
                <a:spcBef>
                  <a:spcPct val="0"/>
                </a:spcBef>
              </a:pPr>
              <a:r>
                <a:rPr lang="en-US" sz="1556" u="none">
                  <a:solidFill>
                    <a:srgbClr val="000000"/>
                  </a:solidFill>
                  <a:latin typeface="Public Sans"/>
                </a:rPr>
                <a:t>„Einfacher kann der Hauskauf nicht sein. Vielen Dank an Dreyhauser &amp; Westphal Immobilien!”</a:t>
              </a:r>
            </a:p>
          </p:txBody>
        </p:sp>
      </p:grpSp>
      <p:sp>
        <p:nvSpPr>
          <p:cNvPr id="8" name="TextBox 8"/>
          <p:cNvSpPr txBox="1"/>
          <p:nvPr/>
        </p:nvSpPr>
        <p:spPr>
          <a:xfrm>
            <a:off x="1028700" y="3170664"/>
            <a:ext cx="4667250" cy="3267075"/>
          </a:xfrm>
          <a:prstGeom prst="rect">
            <a:avLst/>
          </a:prstGeom>
        </p:spPr>
        <p:txBody>
          <a:bodyPr lIns="0" tIns="0" rIns="0" bIns="0" rtlCol="0" anchor="t">
            <a:spAutoFit/>
          </a:bodyPr>
          <a:lstStyle/>
          <a:p>
            <a:pPr marL="0" lvl="0" indent="0" algn="l">
              <a:lnSpc>
                <a:spcPts val="8400"/>
              </a:lnSpc>
              <a:spcBef>
                <a:spcPct val="0"/>
              </a:spcBef>
            </a:pPr>
            <a:r>
              <a:rPr lang="en-US" sz="7000" u="none" spc="-224">
                <a:solidFill>
                  <a:srgbClr val="000000"/>
                </a:solidFill>
                <a:latin typeface="Calmius Sans High"/>
              </a:rPr>
              <a:t>Das sagen unsere Kunden</a:t>
            </a:r>
          </a:p>
        </p:txBody>
      </p:sp>
      <p:grpSp>
        <p:nvGrpSpPr>
          <p:cNvPr id="9" name="Group 9"/>
          <p:cNvGrpSpPr/>
          <p:nvPr/>
        </p:nvGrpSpPr>
        <p:grpSpPr>
          <a:xfrm>
            <a:off x="7372632" y="2062556"/>
            <a:ext cx="4375183" cy="4375183"/>
            <a:chOff x="0" y="0"/>
            <a:chExt cx="6350000" cy="6350000"/>
          </a:xfrm>
        </p:grpSpPr>
        <p:sp>
          <p:nvSpPr>
            <p:cNvPr id="10" name="Freeform 10"/>
            <p:cNvSpPr/>
            <p:nvPr/>
          </p:nvSpPr>
          <p:spPr>
            <a:xfrm>
              <a:off x="0" y="155448"/>
              <a:ext cx="6350000" cy="6039104"/>
            </a:xfrm>
            <a:custGeom>
              <a:avLst/>
              <a:gdLst/>
              <a:ahLst/>
              <a:cxnLst/>
              <a:rect l="l" t="t" r="r" b="b"/>
              <a:pathLst>
                <a:path w="6350000" h="6039104">
                  <a:moveTo>
                    <a:pt x="3175000" y="0"/>
                  </a:moveTo>
                  <a:lnTo>
                    <a:pt x="0" y="2306701"/>
                  </a:lnTo>
                  <a:lnTo>
                    <a:pt x="1212723" y="6039104"/>
                  </a:lnTo>
                  <a:lnTo>
                    <a:pt x="5137277" y="6039104"/>
                  </a:lnTo>
                  <a:lnTo>
                    <a:pt x="6350000" y="2306701"/>
                  </a:lnTo>
                  <a:close/>
                </a:path>
              </a:pathLst>
            </a:custGeom>
            <a:blipFill>
              <a:blip r:embed="rId2"/>
              <a:stretch>
                <a:fillRect l="-30032" r="-11788"/>
              </a:stretch>
            </a:blipFill>
          </p:spPr>
        </p:sp>
      </p:grpSp>
      <p:grpSp>
        <p:nvGrpSpPr>
          <p:cNvPr id="11" name="Group 11"/>
          <p:cNvGrpSpPr/>
          <p:nvPr/>
        </p:nvGrpSpPr>
        <p:grpSpPr>
          <a:xfrm>
            <a:off x="12532430" y="2062556"/>
            <a:ext cx="4375183" cy="4375183"/>
            <a:chOff x="0" y="0"/>
            <a:chExt cx="6350000" cy="6350000"/>
          </a:xfrm>
        </p:grpSpPr>
        <p:sp>
          <p:nvSpPr>
            <p:cNvPr id="12" name="Freeform 12"/>
            <p:cNvSpPr/>
            <p:nvPr/>
          </p:nvSpPr>
          <p:spPr>
            <a:xfrm>
              <a:off x="0" y="155448"/>
              <a:ext cx="6350000" cy="6039104"/>
            </a:xfrm>
            <a:custGeom>
              <a:avLst/>
              <a:gdLst/>
              <a:ahLst/>
              <a:cxnLst/>
              <a:rect l="l" t="t" r="r" b="b"/>
              <a:pathLst>
                <a:path w="6350000" h="6039104">
                  <a:moveTo>
                    <a:pt x="3175000" y="0"/>
                  </a:moveTo>
                  <a:lnTo>
                    <a:pt x="0" y="2306701"/>
                  </a:lnTo>
                  <a:lnTo>
                    <a:pt x="1212723" y="6039104"/>
                  </a:lnTo>
                  <a:lnTo>
                    <a:pt x="5137277" y="6039104"/>
                  </a:lnTo>
                  <a:lnTo>
                    <a:pt x="6350000" y="2306701"/>
                  </a:lnTo>
                  <a:close/>
                </a:path>
              </a:pathLst>
            </a:custGeom>
            <a:blipFill>
              <a:blip r:embed="rId3"/>
              <a:stretch>
                <a:fillRect l="-40043" r="-1777"/>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692</Words>
  <Application>Microsoft Office PowerPoint</Application>
  <PresentationFormat>Benutzerdefiniert</PresentationFormat>
  <Paragraphs>38</Paragraphs>
  <Slides>10</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10</vt:i4>
      </vt:variant>
    </vt:vector>
  </HeadingPairs>
  <TitlesOfParts>
    <vt:vector size="19" baseType="lpstr">
      <vt:lpstr>Brittany</vt:lpstr>
      <vt:lpstr>Public Sans</vt:lpstr>
      <vt:lpstr>Public Sans Bold</vt:lpstr>
      <vt:lpstr>Telegraf</vt:lpstr>
      <vt:lpstr>Calibri</vt:lpstr>
      <vt:lpstr>Arial</vt:lpstr>
      <vt:lpstr>Helios Extended Bold</vt:lpstr>
      <vt:lpstr>Calmius Sans High</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Unternehmenspräsentation für Immobilienagentur in illustriertem Stil in Apricot Weiß Blau</dc:title>
  <cp:lastModifiedBy>Felix Kolodziej</cp:lastModifiedBy>
  <cp:revision>2</cp:revision>
  <dcterms:created xsi:type="dcterms:W3CDTF">2006-08-16T00:00:00Z</dcterms:created>
  <dcterms:modified xsi:type="dcterms:W3CDTF">2024-06-19T09:02:45Z</dcterms:modified>
  <dc:identifier>DAGIkFPydpw</dc:identifier>
</cp:coreProperties>
</file>